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13.png" ContentType="image/png"/>
  <Override PartName="/ppt/media/image11.png" ContentType="image/png"/>
  <Override PartName="/ppt/media/image10.png" ContentType="image/png"/>
  <Override PartName="/ppt/media/image12.png" ContentType="image/png"/>
  <Override PartName="/ppt/media/image9.jpeg" ContentType="image/jpeg"/>
  <Override PartName="/ppt/media/image8.jpeg" ContentType="image/jpeg"/>
  <Override PartName="/ppt/media/image7.png" ContentType="image/png"/>
  <Override PartName="/ppt/media/image2.png" ContentType="image/png"/>
  <Override PartName="/ppt/media/image15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14.jpeg" ContentType="image/jpeg"/>
  <Override PartName="/ppt/media/image5.png" ContentType="image/png"/>
  <Override PartName="/ppt/media/image6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E91C852A-DF32-4C70-856B-BBDBB26582E5}" type="slidenum">
              <a:rPr b="0" lang="en-US" sz="1400" spc="-1" strike="noStrike">
                <a:latin typeface="Times New Roman"/>
              </a:rPr>
              <a:t>1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mailto:manoneeta@iiti.ac.in" TargetMode="External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360" y="1098000"/>
            <a:ext cx="9071640" cy="4710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Introduction to Astronomy</a:t>
            </a:r>
            <a:br/>
            <a:r>
              <a:rPr b="0" lang="en-US" sz="4400" spc="-1" strike="noStrike">
                <a:latin typeface="Arial"/>
              </a:rPr>
              <a:t>AA 201</a:t>
            </a:r>
            <a:br/>
            <a:r>
              <a:rPr b="0" lang="en-US" sz="4400" spc="-1" strike="noStrike">
                <a:latin typeface="Arial"/>
              </a:rPr>
              <a:t>Fall Semester 2019</a:t>
            </a:r>
            <a:br/>
            <a:br/>
            <a:r>
              <a:rPr b="0" lang="en-US" sz="2800" spc="-1" strike="noStrike">
                <a:latin typeface="Arial"/>
              </a:rPr>
              <a:t>Instructor: Manoneeta Chakraborty</a:t>
            </a:r>
            <a:br/>
            <a:r>
              <a:rPr b="0" lang="en-US" sz="2800" spc="-1" strike="noStrike">
                <a:latin typeface="Arial"/>
              </a:rPr>
              <a:t>Email: </a:t>
            </a:r>
            <a:r>
              <a:rPr b="0" lang="en-US" sz="2800" spc="-1" strike="noStrike">
                <a:latin typeface="Arial"/>
                <a:hlinkClick r:id="rId1"/>
              </a:rPr>
              <a:t>manoneeta@iiti.ac.in</a:t>
            </a:r>
            <a:br/>
            <a:r>
              <a:rPr b="0" lang="en-US" sz="2800" spc="-1" strike="noStrike">
                <a:latin typeface="Arial"/>
              </a:rPr>
              <a:t>Extension: 839</a:t>
            </a:r>
            <a:br/>
            <a:br/>
            <a:r>
              <a:rPr b="0" lang="en-US" sz="2200" spc="-1" strike="noStrike">
                <a:latin typeface="Arial"/>
              </a:rPr>
              <a:t>Course webpage: http://www.iiti.ac.in/people/~manoneeta/courses/AA201_2019/</a:t>
            </a:r>
            <a:endParaRPr b="0" lang="en-US" sz="22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Aditya-L1 : India’s next big mission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822600" y="1768680"/>
            <a:ext cx="5050080" cy="4384440"/>
          </a:xfrm>
          <a:prstGeom prst="rect">
            <a:avLst/>
          </a:prstGeom>
          <a:ln>
            <a:noFill/>
          </a:ln>
        </p:spPr>
      </p:pic>
      <p:sp>
        <p:nvSpPr>
          <p:cNvPr id="63" name="TextShape 2"/>
          <p:cNvSpPr txBox="1"/>
          <p:nvPr/>
        </p:nvSpPr>
        <p:spPr>
          <a:xfrm>
            <a:off x="5004720" y="4273920"/>
            <a:ext cx="180720" cy="23256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TextShape 3"/>
          <p:cNvSpPr txBox="1"/>
          <p:nvPr/>
        </p:nvSpPr>
        <p:spPr>
          <a:xfrm>
            <a:off x="5004720" y="4273920"/>
            <a:ext cx="180720" cy="23256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TextShape 4"/>
          <p:cNvSpPr txBox="1"/>
          <p:nvPr/>
        </p:nvSpPr>
        <p:spPr>
          <a:xfrm>
            <a:off x="6675120" y="2194560"/>
            <a:ext cx="3017520" cy="137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Stability with respect to earth and sun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Less fuel consumption to keep in orbit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4400" spc="-1" strike="noStrike">
                <a:latin typeface="Arial"/>
              </a:rPr>
              <a:t>Sidereal time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2834640" y="1842840"/>
            <a:ext cx="3108960" cy="5015160"/>
          </a:xfrm>
          <a:prstGeom prst="rect">
            <a:avLst/>
          </a:prstGeom>
          <a:ln>
            <a:noFill/>
          </a:ln>
        </p:spPr>
      </p:pic>
      <p:sp>
        <p:nvSpPr>
          <p:cNvPr id="68" name="TextShape 2"/>
          <p:cNvSpPr txBox="1"/>
          <p:nvPr/>
        </p:nvSpPr>
        <p:spPr>
          <a:xfrm>
            <a:off x="6583680" y="3200400"/>
            <a:ext cx="2991960" cy="168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local sidereal time (LST)    =    the RA on the observer's meridian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LST = HA</a:t>
            </a:r>
            <a:r>
              <a:rPr b="0" lang="en-US" sz="1800" spc="-1" strike="noStrike" baseline="-33000">
                <a:latin typeface="Arial"/>
              </a:rPr>
              <a:t>obj</a:t>
            </a:r>
            <a:r>
              <a:rPr b="0" lang="en-US" sz="1800" spc="-1" strike="noStrike">
                <a:latin typeface="Arial"/>
              </a:rPr>
              <a:t> + RA</a:t>
            </a:r>
            <a:r>
              <a:rPr b="0" lang="en-US" sz="1800" spc="-1" strike="noStrike" baseline="-33000">
                <a:latin typeface="Arial"/>
              </a:rPr>
              <a:t>obj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731520" y="1482120"/>
            <a:ext cx="8707680" cy="4552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4400" spc="-1" strike="noStrike">
                <a:latin typeface="Arial"/>
              </a:rPr>
              <a:t>Retrograde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1645920" y="2217600"/>
            <a:ext cx="7324200" cy="3268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523080" y="533520"/>
            <a:ext cx="9143640" cy="6575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1142280" y="1768680"/>
            <a:ext cx="7794720" cy="438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4400" spc="-1" strike="noStrike">
                <a:latin typeface="Arial"/>
              </a:rPr>
              <a:t>Analemma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1463040" y="1614600"/>
            <a:ext cx="7471440" cy="5585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2320920" y="1280160"/>
            <a:ext cx="5725800" cy="4206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182880" y="1005840"/>
            <a:ext cx="9707400" cy="5074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532080" y="548640"/>
            <a:ext cx="8996760" cy="5852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478440" y="914400"/>
            <a:ext cx="9305640" cy="5394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323640" y="907200"/>
            <a:ext cx="9252000" cy="5036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518400" y="2019600"/>
            <a:ext cx="8991360" cy="2747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2880000" y="1768680"/>
            <a:ext cx="4318920" cy="438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1599120" y="702000"/>
            <a:ext cx="6721920" cy="5881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Application>LibreOffice/5.4.6.2$Linux_X86_64 LibreOffice_project/40m0$Build-2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2019-07-30T10:58:41Z</dcterms:created>
  <dc:creator/>
  <dc:description/>
  <dc:language>en-US</dc:language>
  <cp:lastModifiedBy/>
  <dcterms:modified xsi:type="dcterms:W3CDTF">2019-07-30T13:44:13Z</dcterms:modified>
  <cp:revision>8</cp:revision>
  <dc:subject/>
  <dc:title/>
</cp:coreProperties>
</file>